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2"/>
    <p:sldId id="270" r:id="rId3"/>
    <p:sldId id="271" r:id="rId4"/>
    <p:sldId id="272" r:id="rId5"/>
    <p:sldId id="266" r:id="rId6"/>
  </p:sldIdLst>
  <p:sldSz cx="6858000" cy="9906000" type="A4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3773" userDrawn="1">
          <p15:clr>
            <a:srgbClr val="A4A3A4"/>
          </p15:clr>
        </p15:guide>
        <p15:guide id="2" pos="1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33" autoAdjust="0"/>
  </p:normalViewPr>
  <p:slideViewPr>
    <p:cSldViewPr>
      <p:cViewPr>
        <p:scale>
          <a:sx n="100" d="100"/>
          <a:sy n="100" d="100"/>
        </p:scale>
        <p:origin x="1594" y="298"/>
      </p:cViewPr>
      <p:guideLst>
        <p:guide orient="horz" pos="3773"/>
        <p:guide pos="13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59"/>
            <a:ext cx="5829300" cy="256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64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1"/>
            <a:ext cx="4800600" cy="256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64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36447" y="3889417"/>
            <a:ext cx="2291973" cy="256096"/>
          </a:xfrm>
        </p:spPr>
        <p:txBody>
          <a:bodyPr lIns="0" tIns="0" rIns="0" bIns="0"/>
          <a:lstStyle>
            <a:lvl1pPr>
              <a:defRPr sz="1664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52457" y="4735625"/>
            <a:ext cx="3438367" cy="256096"/>
          </a:xfrm>
        </p:spPr>
        <p:txBody>
          <a:bodyPr lIns="0" tIns="0" rIns="0" bIns="0"/>
          <a:lstStyle>
            <a:lvl1pPr>
              <a:defRPr sz="1664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36447" y="3889417"/>
            <a:ext cx="2291973" cy="256096"/>
          </a:xfrm>
        </p:spPr>
        <p:txBody>
          <a:bodyPr lIns="0" tIns="0" rIns="0" bIns="0"/>
          <a:lstStyle>
            <a:lvl1pPr>
              <a:defRPr sz="1664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1436" y="1511137"/>
            <a:ext cx="706112" cy="156393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5290" y="1511154"/>
            <a:ext cx="712216" cy="1570386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93578" y="1511851"/>
            <a:ext cx="715447" cy="156973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33176" y="1511190"/>
            <a:ext cx="730587" cy="159527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492237" y="1511173"/>
            <a:ext cx="718779" cy="158282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08536" y="1511173"/>
            <a:ext cx="724483" cy="158282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86581" y="3519853"/>
            <a:ext cx="742795" cy="1607717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620845" y="3519870"/>
            <a:ext cx="755003" cy="1620161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586009" y="3519839"/>
            <a:ext cx="736691" cy="1595272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533176" y="3519822"/>
            <a:ext cx="730587" cy="1582829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467809" y="3519839"/>
            <a:ext cx="748899" cy="1595272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420761" y="3519839"/>
            <a:ext cx="748899" cy="1595272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92685" y="5528449"/>
            <a:ext cx="724483" cy="1570386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626949" y="5528484"/>
            <a:ext cx="742795" cy="1595273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573793" y="5528484"/>
            <a:ext cx="742795" cy="1595273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533175" y="5528484"/>
            <a:ext cx="724483" cy="1595273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67811" y="5528501"/>
            <a:ext cx="755003" cy="1607717"/>
          </a:xfrm>
          <a:prstGeom prst="rect">
            <a:avLst/>
          </a:prstGeom>
        </p:spPr>
      </p:pic>
      <p:pic>
        <p:nvPicPr>
          <p:cNvPr id="33" name="bg 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5414651" y="5528484"/>
            <a:ext cx="742795" cy="1595273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695384" y="7549055"/>
            <a:ext cx="722016" cy="1558847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626952" y="7537047"/>
            <a:ext cx="748899" cy="1570386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2579900" y="7537098"/>
            <a:ext cx="736691" cy="1607717"/>
          </a:xfrm>
          <a:prstGeom prst="rect">
            <a:avLst/>
          </a:prstGeom>
        </p:spPr>
      </p:pic>
      <p:pic>
        <p:nvPicPr>
          <p:cNvPr id="37" name="bg object 37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527074" y="7537082"/>
            <a:ext cx="748899" cy="1595273"/>
          </a:xfrm>
          <a:prstGeom prst="rect">
            <a:avLst/>
          </a:prstGeom>
        </p:spPr>
      </p:pic>
      <p:pic>
        <p:nvPicPr>
          <p:cNvPr id="38" name="bg object 3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4467811" y="7537082"/>
            <a:ext cx="755003" cy="1595273"/>
          </a:xfrm>
          <a:prstGeom prst="rect">
            <a:avLst/>
          </a:prstGeom>
        </p:spPr>
      </p:pic>
      <p:pic>
        <p:nvPicPr>
          <p:cNvPr id="39" name="bg object 3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402441" y="7537064"/>
            <a:ext cx="767212" cy="158282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36447" y="3889417"/>
            <a:ext cx="2291973" cy="256096"/>
          </a:xfrm>
        </p:spPr>
        <p:txBody>
          <a:bodyPr lIns="0" tIns="0" rIns="0" bIns="0"/>
          <a:lstStyle>
            <a:lvl1pPr>
              <a:defRPr sz="1664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36447" y="3889417"/>
            <a:ext cx="2291973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0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52457" y="4735624"/>
            <a:ext cx="3438367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0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79"/>
            <a:ext cx="2194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79"/>
            <a:ext cx="15773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9212579"/>
            <a:ext cx="15773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87020">
        <a:defRPr>
          <a:latin typeface="+mn-lt"/>
          <a:ea typeface="+mn-ea"/>
          <a:cs typeface="+mn-cs"/>
        </a:defRPr>
      </a:lvl2pPr>
      <a:lvl3pPr marL="574040">
        <a:defRPr>
          <a:latin typeface="+mn-lt"/>
          <a:ea typeface="+mn-ea"/>
          <a:cs typeface="+mn-cs"/>
        </a:defRPr>
      </a:lvl3pPr>
      <a:lvl4pPr marL="861060">
        <a:defRPr>
          <a:latin typeface="+mn-lt"/>
          <a:ea typeface="+mn-ea"/>
          <a:cs typeface="+mn-cs"/>
        </a:defRPr>
      </a:lvl4pPr>
      <a:lvl5pPr marL="1148080">
        <a:defRPr>
          <a:latin typeface="+mn-lt"/>
          <a:ea typeface="+mn-ea"/>
          <a:cs typeface="+mn-cs"/>
        </a:defRPr>
      </a:lvl5pPr>
      <a:lvl6pPr marL="1435100">
        <a:defRPr>
          <a:latin typeface="+mn-lt"/>
          <a:ea typeface="+mn-ea"/>
          <a:cs typeface="+mn-cs"/>
        </a:defRPr>
      </a:lvl6pPr>
      <a:lvl7pPr marL="1722120">
        <a:defRPr>
          <a:latin typeface="+mn-lt"/>
          <a:ea typeface="+mn-ea"/>
          <a:cs typeface="+mn-cs"/>
        </a:defRPr>
      </a:lvl7pPr>
      <a:lvl8pPr marL="2009140">
        <a:defRPr>
          <a:latin typeface="+mn-lt"/>
          <a:ea typeface="+mn-ea"/>
          <a:cs typeface="+mn-cs"/>
        </a:defRPr>
      </a:lvl8pPr>
      <a:lvl9pPr marL="229616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87020">
        <a:defRPr>
          <a:latin typeface="+mn-lt"/>
          <a:ea typeface="+mn-ea"/>
          <a:cs typeface="+mn-cs"/>
        </a:defRPr>
      </a:lvl2pPr>
      <a:lvl3pPr marL="574040">
        <a:defRPr>
          <a:latin typeface="+mn-lt"/>
          <a:ea typeface="+mn-ea"/>
          <a:cs typeface="+mn-cs"/>
        </a:defRPr>
      </a:lvl3pPr>
      <a:lvl4pPr marL="861060">
        <a:defRPr>
          <a:latin typeface="+mn-lt"/>
          <a:ea typeface="+mn-ea"/>
          <a:cs typeface="+mn-cs"/>
        </a:defRPr>
      </a:lvl4pPr>
      <a:lvl5pPr marL="1148080">
        <a:defRPr>
          <a:latin typeface="+mn-lt"/>
          <a:ea typeface="+mn-ea"/>
          <a:cs typeface="+mn-cs"/>
        </a:defRPr>
      </a:lvl5pPr>
      <a:lvl6pPr marL="1435100">
        <a:defRPr>
          <a:latin typeface="+mn-lt"/>
          <a:ea typeface="+mn-ea"/>
          <a:cs typeface="+mn-cs"/>
        </a:defRPr>
      </a:lvl6pPr>
      <a:lvl7pPr marL="1722120">
        <a:defRPr>
          <a:latin typeface="+mn-lt"/>
          <a:ea typeface="+mn-ea"/>
          <a:cs typeface="+mn-cs"/>
        </a:defRPr>
      </a:lvl7pPr>
      <a:lvl8pPr marL="2009140">
        <a:defRPr>
          <a:latin typeface="+mn-lt"/>
          <a:ea typeface="+mn-ea"/>
          <a:cs typeface="+mn-cs"/>
        </a:defRPr>
      </a:lvl8pPr>
      <a:lvl9pPr marL="229616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0DD1616-CFE2-9D83-912C-A3B89C7ACE82}"/>
              </a:ext>
            </a:extLst>
          </p:cNvPr>
          <p:cNvSpPr txBox="1">
            <a:spLocks/>
          </p:cNvSpPr>
          <p:nvPr/>
        </p:nvSpPr>
        <p:spPr>
          <a:xfrm>
            <a:off x="1009473" y="259265"/>
            <a:ext cx="4434519" cy="253870"/>
          </a:xfrm>
          <a:prstGeom prst="rect">
            <a:avLst/>
          </a:prstGeom>
        </p:spPr>
        <p:txBody>
          <a:bodyPr vert="horz" wrap="square" lIns="0" tIns="757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7973">
              <a:spcBef>
                <a:spcPts val="60"/>
              </a:spcBef>
            </a:pPr>
            <a:r>
              <a:rPr lang="es-ES" sz="1600" b="1" dirty="0">
                <a:latin typeface="Calibri"/>
                <a:cs typeface="Calibri"/>
              </a:rPr>
              <a:t>Escribe el nombre de cada tienda en el rótulo </a:t>
            </a:r>
            <a:endParaRPr lang="es-ES" sz="1600" dirty="0">
              <a:latin typeface="Calibri"/>
              <a:cs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323E8FD-666C-EBDA-EB90-EA529E43C2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757667"/>
              </p:ext>
            </p:extLst>
          </p:nvPr>
        </p:nvGraphicFramePr>
        <p:xfrm>
          <a:off x="472285" y="733382"/>
          <a:ext cx="5588954" cy="7395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94477">
                  <a:extLst>
                    <a:ext uri="{9D8B030D-6E8A-4147-A177-3AD203B41FA5}">
                      <a16:colId xmlns:a16="http://schemas.microsoft.com/office/drawing/2014/main" val="2694798025"/>
                    </a:ext>
                  </a:extLst>
                </a:gridCol>
                <a:gridCol w="2794477">
                  <a:extLst>
                    <a:ext uri="{9D8B030D-6E8A-4147-A177-3AD203B41FA5}">
                      <a16:colId xmlns:a16="http://schemas.microsoft.com/office/drawing/2014/main" val="1718329694"/>
                    </a:ext>
                  </a:extLst>
                </a:gridCol>
              </a:tblGrid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2638268078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1092101331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4138034110"/>
                  </a:ext>
                </a:extLst>
              </a:tr>
            </a:tbl>
          </a:graphicData>
        </a:graphic>
      </p:graphicFrame>
      <p:pic>
        <p:nvPicPr>
          <p:cNvPr id="15" name="Imagen 14">
            <a:extLst>
              <a:ext uri="{FF2B5EF4-FFF2-40B4-BE49-F238E27FC236}">
                <a16:creationId xmlns:a16="http://schemas.microsoft.com/office/drawing/2014/main" id="{C3411F1F-633E-716A-3FB1-467D3376A2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13" y="5665285"/>
            <a:ext cx="2489141" cy="2489141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B2A1FB3D-1C1F-3B4F-5B58-4EAC8517B7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486" y="3169044"/>
            <a:ext cx="2520000" cy="2520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D4A18BE2-5AA9-0C89-15C9-5A9E807D07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3" y="729299"/>
            <a:ext cx="2520000" cy="2520000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C70CFB32-38DE-9C8D-AD0E-28CD6CEB3C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39" y="5653502"/>
            <a:ext cx="2520000" cy="2520000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37CE45C5-18BB-4670-67FC-0335657B8A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756" y="729299"/>
            <a:ext cx="2520000" cy="2520000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A1201F2-0AD4-0204-BB53-A274654F88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09" y="3190559"/>
            <a:ext cx="2520000" cy="2520000"/>
          </a:xfrm>
          <a:prstGeom prst="rect">
            <a:avLst/>
          </a:prstGeom>
        </p:spPr>
      </p:pic>
      <p:sp>
        <p:nvSpPr>
          <p:cNvPr id="57" name="CuadroTexto 56">
            <a:extLst>
              <a:ext uri="{FF2B5EF4-FFF2-40B4-BE49-F238E27FC236}">
                <a16:creationId xmlns:a16="http://schemas.microsoft.com/office/drawing/2014/main" id="{2C7BA48B-357C-8395-D0B2-B486D9DB3824}"/>
              </a:ext>
            </a:extLst>
          </p:cNvPr>
          <p:cNvSpPr txBox="1"/>
          <p:nvPr/>
        </p:nvSpPr>
        <p:spPr>
          <a:xfrm>
            <a:off x="1044178" y="1420047"/>
            <a:ext cx="114015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tx1"/>
                </a:solidFill>
              </a:rPr>
              <a:t>ÓPTICA</a:t>
            </a:r>
          </a:p>
        </p:txBody>
      </p:sp>
      <p:sp>
        <p:nvSpPr>
          <p:cNvPr id="58" name="Elipse 57">
            <a:extLst>
              <a:ext uri="{FF2B5EF4-FFF2-40B4-BE49-F238E27FC236}">
                <a16:creationId xmlns:a16="http://schemas.microsoft.com/office/drawing/2014/main" id="{49F6E030-9FDA-466B-49F4-9472494F3FAC}"/>
              </a:ext>
            </a:extLst>
          </p:cNvPr>
          <p:cNvSpPr/>
          <p:nvPr/>
        </p:nvSpPr>
        <p:spPr>
          <a:xfrm>
            <a:off x="933484" y="1420046"/>
            <a:ext cx="1109672" cy="33855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9" name="Flecha: hacia la izquierda 58">
            <a:extLst>
              <a:ext uri="{FF2B5EF4-FFF2-40B4-BE49-F238E27FC236}">
                <a16:creationId xmlns:a16="http://schemas.microsoft.com/office/drawing/2014/main" id="{B69ED72E-4513-D14F-D659-D9826545179D}"/>
              </a:ext>
            </a:extLst>
          </p:cNvPr>
          <p:cNvSpPr/>
          <p:nvPr/>
        </p:nvSpPr>
        <p:spPr>
          <a:xfrm rot="19819443">
            <a:off x="1793849" y="856874"/>
            <a:ext cx="1604123" cy="21566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E6826E29-4B69-A081-25D2-180A0FFAC09E}"/>
              </a:ext>
            </a:extLst>
          </p:cNvPr>
          <p:cNvSpPr txBox="1"/>
          <p:nvPr/>
        </p:nvSpPr>
        <p:spPr>
          <a:xfrm>
            <a:off x="126046" y="9499088"/>
            <a:ext cx="6731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Autor pictogramas: Sergio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Palao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Procedencia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: ARASAAC (</a:t>
            </a:r>
            <a:r>
              <a:rPr lang="pt-BR" sz="1000" u="sng" dirty="0">
                <a:solidFill>
                  <a:srgbClr val="0000FF"/>
                </a:solidFill>
                <a:latin typeface="Arial" panose="020B0604020202020204" pitchFamily="34" charset="0"/>
              </a:rPr>
              <a:t>http://arasaac.org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). </a:t>
            </a:r>
            <a:r>
              <a:rPr lang="es-ES" sz="1000" dirty="0">
                <a:solidFill>
                  <a:srgbClr val="000000"/>
                </a:solidFill>
                <a:latin typeface="Arial" panose="020B0604020202020204" pitchFamily="34" charset="0"/>
              </a:rPr>
              <a:t>Licencia: CC (BY-NC-SA). Autora: Alicia López Romero</a:t>
            </a:r>
            <a:endParaRPr lang="es-E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BA71ED2-0ACF-82DC-F836-C358CFAB8C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2" y="12621"/>
            <a:ext cx="852373" cy="852373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421C6476-5B12-ED32-EE3F-C532363E2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683669"/>
              </p:ext>
            </p:extLst>
          </p:nvPr>
        </p:nvGraphicFramePr>
        <p:xfrm>
          <a:off x="472286" y="8349037"/>
          <a:ext cx="5588955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2985">
                  <a:extLst>
                    <a:ext uri="{9D8B030D-6E8A-4147-A177-3AD203B41FA5}">
                      <a16:colId xmlns:a16="http://schemas.microsoft.com/office/drawing/2014/main" val="3969233395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4294353136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587948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Charcutería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Joyería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Óptica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9742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Pastelería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dirty="0"/>
                        <a:t>Tienda de electrodomésticos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Tienda de carmelos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4438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322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6037-32A0-0CB2-88E8-39A469DE6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749A6C4-55BA-8A9C-DE61-A55E40809295}"/>
              </a:ext>
            </a:extLst>
          </p:cNvPr>
          <p:cNvSpPr txBox="1">
            <a:spLocks/>
          </p:cNvSpPr>
          <p:nvPr/>
        </p:nvSpPr>
        <p:spPr>
          <a:xfrm>
            <a:off x="1009473" y="259265"/>
            <a:ext cx="4434519" cy="253870"/>
          </a:xfrm>
          <a:prstGeom prst="rect">
            <a:avLst/>
          </a:prstGeom>
        </p:spPr>
        <p:txBody>
          <a:bodyPr vert="horz" wrap="square" lIns="0" tIns="757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7973">
              <a:spcBef>
                <a:spcPts val="60"/>
              </a:spcBef>
            </a:pPr>
            <a:r>
              <a:rPr lang="es-ES" sz="1600" b="1" dirty="0">
                <a:latin typeface="Calibri"/>
                <a:cs typeface="Calibri"/>
              </a:rPr>
              <a:t>Escribe el nombre de cada tienda en el rótulo </a:t>
            </a:r>
            <a:endParaRPr lang="es-ES" sz="1600" dirty="0">
              <a:latin typeface="Calibri"/>
              <a:cs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ABA0573-8601-DD82-A30B-E105375926E8}"/>
              </a:ext>
            </a:extLst>
          </p:cNvPr>
          <p:cNvGraphicFramePr>
            <a:graphicFrameLocks noGrp="1"/>
          </p:cNvGraphicFramePr>
          <p:nvPr/>
        </p:nvGraphicFramePr>
        <p:xfrm>
          <a:off x="472285" y="733382"/>
          <a:ext cx="5588954" cy="7395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94477">
                  <a:extLst>
                    <a:ext uri="{9D8B030D-6E8A-4147-A177-3AD203B41FA5}">
                      <a16:colId xmlns:a16="http://schemas.microsoft.com/office/drawing/2014/main" val="2694798025"/>
                    </a:ext>
                  </a:extLst>
                </a:gridCol>
                <a:gridCol w="2794477">
                  <a:extLst>
                    <a:ext uri="{9D8B030D-6E8A-4147-A177-3AD203B41FA5}">
                      <a16:colId xmlns:a16="http://schemas.microsoft.com/office/drawing/2014/main" val="1718329694"/>
                    </a:ext>
                  </a:extLst>
                </a:gridCol>
              </a:tblGrid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2638268078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1092101331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4138034110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C17F1D70-204D-3ED4-D986-DFC42ED6C6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39" y="727763"/>
            <a:ext cx="2520000" cy="252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249756C-073F-FB93-9300-0321F5C027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38" y="711728"/>
            <a:ext cx="2520000" cy="2520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6458416E-43EE-3287-4818-7654EDB9D0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98" y="3106042"/>
            <a:ext cx="2598241" cy="2598241"/>
          </a:xfrm>
          <a:prstGeom prst="rect">
            <a:avLst/>
          </a:prstGeom>
        </p:spPr>
      </p:pic>
      <p:sp>
        <p:nvSpPr>
          <p:cNvPr id="62" name="CuadroTexto 61">
            <a:extLst>
              <a:ext uri="{FF2B5EF4-FFF2-40B4-BE49-F238E27FC236}">
                <a16:creationId xmlns:a16="http://schemas.microsoft.com/office/drawing/2014/main" id="{DB35F5BC-7904-FD39-9830-9CEC0D2391F5}"/>
              </a:ext>
            </a:extLst>
          </p:cNvPr>
          <p:cNvSpPr txBox="1"/>
          <p:nvPr/>
        </p:nvSpPr>
        <p:spPr>
          <a:xfrm>
            <a:off x="126046" y="9499088"/>
            <a:ext cx="6731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Autor pictogramas: Sergio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Palao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Procedencia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: ARASAAC (</a:t>
            </a:r>
            <a:r>
              <a:rPr lang="pt-BR" sz="1000" u="sng" dirty="0">
                <a:solidFill>
                  <a:srgbClr val="0000FF"/>
                </a:solidFill>
                <a:latin typeface="Arial" panose="020B0604020202020204" pitchFamily="34" charset="0"/>
              </a:rPr>
              <a:t>http://arasaac.org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). </a:t>
            </a:r>
            <a:r>
              <a:rPr lang="es-ES" sz="1000" dirty="0">
                <a:solidFill>
                  <a:srgbClr val="000000"/>
                </a:solidFill>
                <a:latin typeface="Arial" panose="020B0604020202020204" pitchFamily="34" charset="0"/>
              </a:rPr>
              <a:t>Licencia: CC (BY-NC-SA). Autora: Alicia López Romero</a:t>
            </a:r>
            <a:endParaRPr lang="es-E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1D41189-1A12-3BD9-BCF9-15249789D3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2" y="12621"/>
            <a:ext cx="852373" cy="852373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D2EC06CD-F870-68F1-ADA2-DE86D359A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782993"/>
              </p:ext>
            </p:extLst>
          </p:nvPr>
        </p:nvGraphicFramePr>
        <p:xfrm>
          <a:off x="472286" y="8349037"/>
          <a:ext cx="5588955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2985">
                  <a:extLst>
                    <a:ext uri="{9D8B030D-6E8A-4147-A177-3AD203B41FA5}">
                      <a16:colId xmlns:a16="http://schemas.microsoft.com/office/drawing/2014/main" val="3969233395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4294353136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587948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Heladería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Tienda de muebles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Farmacia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9742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Papelería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Centro auditivo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Floristería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4438822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3D9FAD1F-4E3B-FCED-06C4-866FF96AE9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91" y="3170740"/>
            <a:ext cx="2519999" cy="251999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66A1BB1-37EC-967D-9261-67F43FAFD1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298" y="5624765"/>
            <a:ext cx="2520000" cy="252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CC583AA-A902-59EC-29F9-BCFF37593A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42" y="5630444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82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C4374-03AD-69C6-FE00-35E3B8C7A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BC7C13D-4796-7D3B-F14C-105B450D7683}"/>
              </a:ext>
            </a:extLst>
          </p:cNvPr>
          <p:cNvSpPr txBox="1">
            <a:spLocks/>
          </p:cNvSpPr>
          <p:nvPr/>
        </p:nvSpPr>
        <p:spPr>
          <a:xfrm>
            <a:off x="1009473" y="259265"/>
            <a:ext cx="4434519" cy="253870"/>
          </a:xfrm>
          <a:prstGeom prst="rect">
            <a:avLst/>
          </a:prstGeom>
        </p:spPr>
        <p:txBody>
          <a:bodyPr vert="horz" wrap="square" lIns="0" tIns="757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7973">
              <a:spcBef>
                <a:spcPts val="60"/>
              </a:spcBef>
            </a:pPr>
            <a:r>
              <a:rPr lang="es-ES" sz="1600" b="1" dirty="0">
                <a:latin typeface="Calibri"/>
                <a:cs typeface="Calibri"/>
              </a:rPr>
              <a:t>Escribe el nombre de cada tienda en el rótulo </a:t>
            </a:r>
            <a:endParaRPr lang="es-ES" sz="1600" dirty="0">
              <a:latin typeface="Calibri"/>
              <a:cs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E2D700E-B4F4-9F44-7E9F-1D676B8D3C50}"/>
              </a:ext>
            </a:extLst>
          </p:cNvPr>
          <p:cNvGraphicFramePr>
            <a:graphicFrameLocks noGrp="1"/>
          </p:cNvGraphicFramePr>
          <p:nvPr/>
        </p:nvGraphicFramePr>
        <p:xfrm>
          <a:off x="472285" y="733382"/>
          <a:ext cx="5588954" cy="7395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94477">
                  <a:extLst>
                    <a:ext uri="{9D8B030D-6E8A-4147-A177-3AD203B41FA5}">
                      <a16:colId xmlns:a16="http://schemas.microsoft.com/office/drawing/2014/main" val="2694798025"/>
                    </a:ext>
                  </a:extLst>
                </a:gridCol>
                <a:gridCol w="2794477">
                  <a:extLst>
                    <a:ext uri="{9D8B030D-6E8A-4147-A177-3AD203B41FA5}">
                      <a16:colId xmlns:a16="http://schemas.microsoft.com/office/drawing/2014/main" val="1718329694"/>
                    </a:ext>
                  </a:extLst>
                </a:gridCol>
              </a:tblGrid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2638268078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1092101331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4138034110"/>
                  </a:ext>
                </a:extLst>
              </a:tr>
            </a:tbl>
          </a:graphicData>
        </a:graphic>
      </p:graphicFrame>
      <p:sp>
        <p:nvSpPr>
          <p:cNvPr id="62" name="CuadroTexto 61">
            <a:extLst>
              <a:ext uri="{FF2B5EF4-FFF2-40B4-BE49-F238E27FC236}">
                <a16:creationId xmlns:a16="http://schemas.microsoft.com/office/drawing/2014/main" id="{3A240D11-75D4-57CA-7E90-1FA3A6E3C0C2}"/>
              </a:ext>
            </a:extLst>
          </p:cNvPr>
          <p:cNvSpPr txBox="1"/>
          <p:nvPr/>
        </p:nvSpPr>
        <p:spPr>
          <a:xfrm>
            <a:off x="126046" y="9499088"/>
            <a:ext cx="6731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Autor pictogramas: Sergio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Palao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Procedencia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: ARASAAC (</a:t>
            </a:r>
            <a:r>
              <a:rPr lang="pt-BR" sz="1000" u="sng" dirty="0">
                <a:solidFill>
                  <a:srgbClr val="0000FF"/>
                </a:solidFill>
                <a:latin typeface="Arial" panose="020B0604020202020204" pitchFamily="34" charset="0"/>
              </a:rPr>
              <a:t>http://arasaac.org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). </a:t>
            </a:r>
            <a:r>
              <a:rPr lang="es-ES" sz="1000" dirty="0">
                <a:solidFill>
                  <a:srgbClr val="000000"/>
                </a:solidFill>
                <a:latin typeface="Arial" panose="020B0604020202020204" pitchFamily="34" charset="0"/>
              </a:rPr>
              <a:t>Licencia: CC (BY-NC-SA). Autora: Alicia López Romero</a:t>
            </a:r>
            <a:endParaRPr lang="es-E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941DF10-8B95-139D-4E88-C2C61FFC8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2" y="12621"/>
            <a:ext cx="852373" cy="852373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F8D266F0-6626-9ACC-1980-3FEC5C4E7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338885"/>
              </p:ext>
            </p:extLst>
          </p:nvPr>
        </p:nvGraphicFramePr>
        <p:xfrm>
          <a:off x="472286" y="8349037"/>
          <a:ext cx="5588955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2985">
                  <a:extLst>
                    <a:ext uri="{9D8B030D-6E8A-4147-A177-3AD203B41FA5}">
                      <a16:colId xmlns:a16="http://schemas.microsoft.com/office/drawing/2014/main" val="3969233395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4294353136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587948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Bazar “chino”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Colchonería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Ferretería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9742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Tienda de informática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Tienda de telefonía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Agencia de viajes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4438822"/>
                  </a:ext>
                </a:extLst>
              </a:tr>
            </a:tbl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F890ABBF-AF21-A8F7-F4FA-78EBAC21A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58" y="733382"/>
            <a:ext cx="2520000" cy="252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6750616-194C-A56D-0CCC-6418C60015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84" y="3177182"/>
            <a:ext cx="2520000" cy="252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FAE38B6-0614-7B5E-4341-BDFFD0E9D5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0" y="3153578"/>
            <a:ext cx="2520000" cy="252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077610B-5DEB-7AA6-E011-E94A01D5D0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0" y="5643805"/>
            <a:ext cx="2520000" cy="252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937F744-B62F-759E-753B-A298036BAA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0" y="698367"/>
            <a:ext cx="2520000" cy="2520000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40024AA4-7721-EA74-2D14-6699B56F6D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417" y="5623323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0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D6652-C217-581A-3A4E-8CF5E9742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6003F88-29B6-4874-8FBF-D3F0D4FAB0CA}"/>
              </a:ext>
            </a:extLst>
          </p:cNvPr>
          <p:cNvSpPr txBox="1">
            <a:spLocks/>
          </p:cNvSpPr>
          <p:nvPr/>
        </p:nvSpPr>
        <p:spPr>
          <a:xfrm>
            <a:off x="1009473" y="259265"/>
            <a:ext cx="4434519" cy="253870"/>
          </a:xfrm>
          <a:prstGeom prst="rect">
            <a:avLst/>
          </a:prstGeom>
        </p:spPr>
        <p:txBody>
          <a:bodyPr vert="horz" wrap="square" lIns="0" tIns="757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7973">
              <a:spcBef>
                <a:spcPts val="60"/>
              </a:spcBef>
            </a:pPr>
            <a:r>
              <a:rPr lang="es-ES" sz="1600" b="1" dirty="0">
                <a:latin typeface="Calibri"/>
                <a:cs typeface="Calibri"/>
              </a:rPr>
              <a:t>Escribe el nombre de cada tienda en el rótulo </a:t>
            </a:r>
            <a:endParaRPr lang="es-ES" sz="1600" dirty="0">
              <a:latin typeface="Calibri"/>
              <a:cs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7A50CFB-DFD4-B391-E406-819FFB18D2E6}"/>
              </a:ext>
            </a:extLst>
          </p:cNvPr>
          <p:cNvGraphicFramePr>
            <a:graphicFrameLocks noGrp="1"/>
          </p:cNvGraphicFramePr>
          <p:nvPr/>
        </p:nvGraphicFramePr>
        <p:xfrm>
          <a:off x="472285" y="733382"/>
          <a:ext cx="5588954" cy="7395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94477">
                  <a:extLst>
                    <a:ext uri="{9D8B030D-6E8A-4147-A177-3AD203B41FA5}">
                      <a16:colId xmlns:a16="http://schemas.microsoft.com/office/drawing/2014/main" val="2694798025"/>
                    </a:ext>
                  </a:extLst>
                </a:gridCol>
                <a:gridCol w="2794477">
                  <a:extLst>
                    <a:ext uri="{9D8B030D-6E8A-4147-A177-3AD203B41FA5}">
                      <a16:colId xmlns:a16="http://schemas.microsoft.com/office/drawing/2014/main" val="1718329694"/>
                    </a:ext>
                  </a:extLst>
                </a:gridCol>
              </a:tblGrid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2638268078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1092101331"/>
                  </a:ext>
                </a:extLst>
              </a:tr>
              <a:tr h="2465136"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endParaRPr lang="es-ES" sz="1200" dirty="0"/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4138034110"/>
                  </a:ext>
                </a:extLst>
              </a:tr>
            </a:tbl>
          </a:graphicData>
        </a:graphic>
      </p:graphicFrame>
      <p:sp>
        <p:nvSpPr>
          <p:cNvPr id="62" name="CuadroTexto 61">
            <a:extLst>
              <a:ext uri="{FF2B5EF4-FFF2-40B4-BE49-F238E27FC236}">
                <a16:creationId xmlns:a16="http://schemas.microsoft.com/office/drawing/2014/main" id="{4B73730C-3990-F6BB-E66A-02DAFAB9BE6D}"/>
              </a:ext>
            </a:extLst>
          </p:cNvPr>
          <p:cNvSpPr txBox="1"/>
          <p:nvPr/>
        </p:nvSpPr>
        <p:spPr>
          <a:xfrm>
            <a:off x="126046" y="9499088"/>
            <a:ext cx="6731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Autor pictogramas: Sergio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Palao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Procedencia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: ARASAAC (</a:t>
            </a:r>
            <a:r>
              <a:rPr lang="pt-BR" sz="1000" u="sng" dirty="0">
                <a:solidFill>
                  <a:srgbClr val="0000FF"/>
                </a:solidFill>
                <a:latin typeface="Arial" panose="020B0604020202020204" pitchFamily="34" charset="0"/>
              </a:rPr>
              <a:t>http://arasaac.org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). </a:t>
            </a:r>
            <a:r>
              <a:rPr lang="es-ES" sz="1000" dirty="0">
                <a:solidFill>
                  <a:srgbClr val="000000"/>
                </a:solidFill>
                <a:latin typeface="Arial" panose="020B0604020202020204" pitchFamily="34" charset="0"/>
              </a:rPr>
              <a:t>Licencia: CC (BY-NC-SA). Autora: Alicia López Romero</a:t>
            </a:r>
            <a:endParaRPr lang="es-E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3E1DFE5-08A6-D3B8-4EAB-BB1A642369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2" y="12621"/>
            <a:ext cx="852373" cy="852373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BBE54DA4-C033-0FA9-61C6-862E4A8C82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656929"/>
              </p:ext>
            </p:extLst>
          </p:nvPr>
        </p:nvGraphicFramePr>
        <p:xfrm>
          <a:off x="472286" y="8349037"/>
          <a:ext cx="5588955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2985">
                  <a:extLst>
                    <a:ext uri="{9D8B030D-6E8A-4147-A177-3AD203B41FA5}">
                      <a16:colId xmlns:a16="http://schemas.microsoft.com/office/drawing/2014/main" val="3969233395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4294353136"/>
                    </a:ext>
                  </a:extLst>
                </a:gridCol>
                <a:gridCol w="1862985">
                  <a:extLst>
                    <a:ext uri="{9D8B030D-6E8A-4147-A177-3AD203B41FA5}">
                      <a16:colId xmlns:a16="http://schemas.microsoft.com/office/drawing/2014/main" val="587948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Concesionario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Juguetería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Zapatería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9742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Tienda de deportes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Tienda de ropa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Librería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4438822"/>
                  </a:ext>
                </a:extLst>
              </a:tr>
            </a:tbl>
          </a:graphicData>
        </a:graphic>
      </p:graphicFrame>
      <p:pic>
        <p:nvPicPr>
          <p:cNvPr id="24" name="Imagen 23">
            <a:extLst>
              <a:ext uri="{FF2B5EF4-FFF2-40B4-BE49-F238E27FC236}">
                <a16:creationId xmlns:a16="http://schemas.microsoft.com/office/drawing/2014/main" id="{8D07C30F-8386-A8CD-93BD-611177CA35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38" y="695761"/>
            <a:ext cx="2520000" cy="252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709D810-985C-4024-0813-FDD802C987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38" y="5646411"/>
            <a:ext cx="2520000" cy="252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62DD8BE-B5A0-8132-248D-2AFC3B4EED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98" y="5627601"/>
            <a:ext cx="2520000" cy="2520000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72BDBDF9-D8D5-108E-AFA0-B5AD559723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98" y="3155846"/>
            <a:ext cx="2520000" cy="2520000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A5E8663B-EED4-ADD7-66D3-18F7C2EC0D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278" y="695761"/>
            <a:ext cx="2520000" cy="2520000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7423AA3-9B06-D856-F4DA-D9B0D8E437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18" y="3155846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69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23EE0A0-ECB8-A163-A1D1-8F70169B4E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547402"/>
              </p:ext>
            </p:extLst>
          </p:nvPr>
        </p:nvGraphicFramePr>
        <p:xfrm>
          <a:off x="395800" y="381000"/>
          <a:ext cx="6004998" cy="8419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1666">
                  <a:extLst>
                    <a:ext uri="{9D8B030D-6E8A-4147-A177-3AD203B41FA5}">
                      <a16:colId xmlns:a16="http://schemas.microsoft.com/office/drawing/2014/main" val="2465975867"/>
                    </a:ext>
                  </a:extLst>
                </a:gridCol>
                <a:gridCol w="2001666">
                  <a:extLst>
                    <a:ext uri="{9D8B030D-6E8A-4147-A177-3AD203B41FA5}">
                      <a16:colId xmlns:a16="http://schemas.microsoft.com/office/drawing/2014/main" val="1306046603"/>
                    </a:ext>
                  </a:extLst>
                </a:gridCol>
                <a:gridCol w="2001666">
                  <a:extLst>
                    <a:ext uri="{9D8B030D-6E8A-4147-A177-3AD203B41FA5}">
                      <a16:colId xmlns:a16="http://schemas.microsoft.com/office/drawing/2014/main" val="2307322182"/>
                    </a:ext>
                  </a:extLst>
                </a:gridCol>
              </a:tblGrid>
              <a:tr h="1816938"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</a:t>
                      </a:r>
                    </a:p>
                    <a:p>
                      <a:r>
                        <a:rPr lang="es-ES" sz="1800" dirty="0"/>
                        <a:t>clavos?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  <a:p>
                      <a:endParaRPr lang="es-ES" sz="1800" dirty="0"/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una lavadora?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una tablet?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108857"/>
                  </a:ext>
                </a:extLst>
              </a:tr>
              <a:tr h="1301262"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</a:t>
                      </a:r>
                    </a:p>
                    <a:p>
                      <a:r>
                        <a:rPr lang="es-ES" sz="1800" dirty="0"/>
                        <a:t>un jarabe?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800" dirty="0"/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</a:t>
                      </a:r>
                    </a:p>
                    <a:p>
                      <a:r>
                        <a:rPr lang="es-ES" sz="1800" dirty="0"/>
                        <a:t>comprar unas botas?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un armario?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408184"/>
                  </a:ext>
                </a:extLst>
              </a:tr>
              <a:tr h="1301262"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una carpeta?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800" dirty="0"/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unos patines?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/>
                        <a:t>¿Dónde podemos comprar un </a:t>
                      </a:r>
                    </a:p>
                    <a:p>
                      <a:r>
                        <a:rPr lang="es-ES" sz="1800" dirty="0"/>
                        <a:t>collar </a:t>
                      </a:r>
                    </a:p>
                    <a:p>
                      <a:r>
                        <a:rPr lang="es-ES" sz="1800" dirty="0"/>
                        <a:t>de perlas?</a:t>
                      </a:r>
                    </a:p>
                    <a:p>
                      <a:endParaRPr lang="es-ES" sz="1800" dirty="0"/>
                    </a:p>
                    <a:p>
                      <a:endParaRPr lang="es-ES" sz="1800" dirty="0"/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/>
                        <a:t>En______________________________________________</a:t>
                      </a:r>
                    </a:p>
                    <a:p>
                      <a:endParaRPr lang="es-ES" sz="1800" dirty="0"/>
                    </a:p>
                  </a:txBody>
                  <a:tcPr marL="63305" marR="63305" marT="31652" marB="3165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9386000"/>
                  </a:ext>
                </a:extLst>
              </a:tr>
            </a:tbl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EDAB70C9-CAF8-EF2E-2BD4-71A1D62BC3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928736"/>
            <a:ext cx="1027056" cy="102705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501EA2A-6B8B-130D-0D3B-49CBFD660A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619" y="928736"/>
            <a:ext cx="923893" cy="92389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0C1C535-C57C-E705-68A4-A64C2B7B79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21" y="3596653"/>
            <a:ext cx="969942" cy="96994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C6566A8-6040-CFF5-64F7-A5A37AFA88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21" y="760842"/>
            <a:ext cx="772615" cy="77261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7FAA5009-93CE-8FBF-4A64-7FECE63483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3604057"/>
            <a:ext cx="1102116" cy="110211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C8DE201D-741A-DE4B-4CC5-FB81C20D532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763" y="3733800"/>
            <a:ext cx="1031376" cy="1031376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9061E25-538C-85FD-2691-D9C8532449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21" y="6453258"/>
            <a:ext cx="854579" cy="85457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A3A50ECF-85BD-3875-A31D-9BDC7069FA3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776" y="6453258"/>
            <a:ext cx="1102116" cy="110211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7C8640B7-BDBF-D94E-D992-2842BFF37A4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422" y="6476118"/>
            <a:ext cx="1031376" cy="103137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E1F5BB5-2DDB-F4C5-C88F-6F87C37D1810}"/>
              </a:ext>
            </a:extLst>
          </p:cNvPr>
          <p:cNvSpPr txBox="1"/>
          <p:nvPr/>
        </p:nvSpPr>
        <p:spPr>
          <a:xfrm>
            <a:off x="126046" y="9499088"/>
            <a:ext cx="67319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Autor pictogramas: Sergio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Palao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pt-BR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Procedencia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: ARASAAC (</a:t>
            </a:r>
            <a:r>
              <a:rPr lang="pt-BR" sz="1000" u="sng" dirty="0">
                <a:solidFill>
                  <a:srgbClr val="0000FF"/>
                </a:solidFill>
                <a:latin typeface="Arial" panose="020B0604020202020204" pitchFamily="34" charset="0"/>
              </a:rPr>
              <a:t>http://arasaac.org</a:t>
            </a:r>
            <a:r>
              <a:rPr lang="pt-BR" sz="1000" dirty="0">
                <a:solidFill>
                  <a:srgbClr val="000000"/>
                </a:solidFill>
                <a:latin typeface="Arial" panose="020B0604020202020204" pitchFamily="34" charset="0"/>
              </a:rPr>
              <a:t>). </a:t>
            </a:r>
            <a:r>
              <a:rPr lang="es-ES" sz="1000" dirty="0">
                <a:solidFill>
                  <a:srgbClr val="000000"/>
                </a:solidFill>
                <a:latin typeface="Arial" panose="020B0604020202020204" pitchFamily="34" charset="0"/>
              </a:rPr>
              <a:t>Licencia: CC (BY-NC-SA). Autora: Alicia López Romero</a:t>
            </a:r>
            <a:endParaRPr lang="es-E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880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298</Words>
  <Application>Microsoft Office PowerPoint</Application>
  <PresentationFormat>A4 (210 x 297 mm)</PresentationFormat>
  <Paragraphs>83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leyre vazquez</dc:creator>
  <cp:lastModifiedBy>Alicia López Romero</cp:lastModifiedBy>
  <cp:revision>3</cp:revision>
  <dcterms:created xsi:type="dcterms:W3CDTF">2026-03-18T20:30:15Z</dcterms:created>
  <dcterms:modified xsi:type="dcterms:W3CDTF">2026-04-09T17:37:07Z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2022-01-21T00:00:00Z</vt:filetime>
  </property>
  <property fmtid="{D5CDD505-2E9C-101B-9397-08002B2CF9AE}" pid="3" name="Creator">
    <vt:lpwstr>Microsoft® Word para Microsoft 365</vt:lpwstr>
  </property>
  <property fmtid="{D5CDD505-2E9C-101B-9397-08002B2CF9AE}" pid="4" name="LastSaved">
    <vt:filetime>2026-03-18T00:00:00Z</vt:filetime>
  </property>
  <property fmtid="{D5CDD505-2E9C-101B-9397-08002B2CF9AE}" pid="5" name="Producer">
    <vt:lpwstr>Microsoft® Word para Microsoft 365</vt:lpwstr>
  </property>
</Properties>
</file>